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0" r:id="rId2"/>
  </p:sldMasterIdLst>
  <p:notesMasterIdLst>
    <p:notesMasterId r:id="rId25"/>
  </p:notesMasterIdLst>
  <p:sldIdLst>
    <p:sldId id="264" r:id="rId3"/>
    <p:sldId id="265" r:id="rId4"/>
    <p:sldId id="266" r:id="rId5"/>
    <p:sldId id="267" r:id="rId6"/>
    <p:sldId id="268" r:id="rId7"/>
    <p:sldId id="269" r:id="rId8"/>
    <p:sldId id="270" r:id="rId9"/>
    <p:sldId id="285" r:id="rId10"/>
    <p:sldId id="271" r:id="rId11"/>
    <p:sldId id="272" r:id="rId12"/>
    <p:sldId id="273" r:id="rId13"/>
    <p:sldId id="274" r:id="rId14"/>
    <p:sldId id="275" r:id="rId15"/>
    <p:sldId id="277" r:id="rId16"/>
    <p:sldId id="276" r:id="rId17"/>
    <p:sldId id="278" r:id="rId18"/>
    <p:sldId id="279" r:id="rId19"/>
    <p:sldId id="280" r:id="rId20"/>
    <p:sldId id="281" r:id="rId21"/>
    <p:sldId id="283" r:id="rId22"/>
    <p:sldId id="282" r:id="rId23"/>
    <p:sldId id="286" r:id="rId24"/>
  </p:sldIdLst>
  <p:sldSz cx="10693400" cy="7564438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3">
          <p15:clr>
            <a:srgbClr val="A4A3A4"/>
          </p15:clr>
        </p15:guide>
        <p15:guide id="2" pos="6522">
          <p15:clr>
            <a:srgbClr val="A4A3A4"/>
          </p15:clr>
        </p15:guide>
        <p15:guide id="3" pos="3368">
          <p15:clr>
            <a:srgbClr val="A4A3A4"/>
          </p15:clr>
        </p15:guide>
        <p15:guide id="4" pos="2229">
          <p15:clr>
            <a:srgbClr val="A4A3A4"/>
          </p15:clr>
        </p15:guide>
        <p15:guide id="5" pos="45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260" y="36"/>
      </p:cViewPr>
      <p:guideLst>
        <p:guide orient="horz" pos="2383"/>
        <p:guide pos="6522"/>
        <p:guide pos="3368"/>
        <p:guide pos="2229"/>
        <p:guide pos="45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9624e07db3_6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9624e07db3_6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9624e07db3_6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g9624e07db3_6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9624e07db3_6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g9624e07db3_6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g9624e07db3_6_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o-NO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9624e07db3_6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g9624e07db3_6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ea15ed580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ea15ed580a_2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ea15ed580a_2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o-NO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9624e07db3_6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g9624e07db3_6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9624e07db3_6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g9624e07db3_6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9624e07db3_6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g9624e07db3_6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9624e07db3_6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g9624e07db3_6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9624e07db3_6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9624e07db3_6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9624e07db3_6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8" name="Google Shape;448;g9624e07db3_6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9624e07db3_6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g9624e07db3_6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624e07db3_6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g9624e07db3_6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9624e07db3_6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g9624e07db3_6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9624e07db3_6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g9624e07db3_6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9624e07db3_6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g9624e07db3_6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9624e07db3_6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g9624e07db3_6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9624e07db3_6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g9624e07db3_6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9624e07db3_6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g9624e07db3_6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9624e07db3_6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g9624e07db3_6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ctrTitle"/>
          </p:nvPr>
        </p:nvSpPr>
        <p:spPr>
          <a:xfrm>
            <a:off x="802005" y="2349875"/>
            <a:ext cx="9089390" cy="162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ubTitle" idx="1"/>
          </p:nvPr>
        </p:nvSpPr>
        <p:spPr>
          <a:xfrm>
            <a:off x="1604010" y="4286508"/>
            <a:ext cx="7485380" cy="193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R="0" lvl="0" algn="ctr" rtl="0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 rot="5400000">
            <a:off x="2850614" y="-550912"/>
            <a:ext cx="4992171" cy="962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635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/>
          </p:nvPr>
        </p:nvSpPr>
        <p:spPr>
          <a:xfrm rot="5400000">
            <a:off x="5728585" y="2327058"/>
            <a:ext cx="6454276" cy="2406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body" idx="1"/>
          </p:nvPr>
        </p:nvSpPr>
        <p:spPr>
          <a:xfrm rot="5400000">
            <a:off x="827443" y="10155"/>
            <a:ext cx="6454276" cy="703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635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>
            <a:spLocks noGrp="1"/>
          </p:cNvSpPr>
          <p:nvPr>
            <p:ph type="ctrTitle"/>
          </p:nvPr>
        </p:nvSpPr>
        <p:spPr>
          <a:xfrm>
            <a:off x="802005" y="2349875"/>
            <a:ext cx="9089390" cy="162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subTitle" idx="1"/>
          </p:nvPr>
        </p:nvSpPr>
        <p:spPr>
          <a:xfrm>
            <a:off x="1604010" y="4286508"/>
            <a:ext cx="7485380" cy="193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34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p35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63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36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36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844705" y="4860843"/>
            <a:ext cx="9089390" cy="15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body" idx="1"/>
          </p:nvPr>
        </p:nvSpPr>
        <p:spPr>
          <a:xfrm>
            <a:off x="844705" y="3206126"/>
            <a:ext cx="9089390" cy="165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37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Google Shape;217;p37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4722918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38"/>
          <p:cNvSpPr txBox="1">
            <a:spLocks noGrp="1"/>
          </p:cNvSpPr>
          <p:nvPr>
            <p:ph type="body" idx="2"/>
          </p:nvPr>
        </p:nvSpPr>
        <p:spPr>
          <a:xfrm>
            <a:off x="5435812" y="1765033"/>
            <a:ext cx="4722918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Google Shape;222;p38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38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38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39"/>
          <p:cNvSpPr txBox="1">
            <a:spLocks noGrp="1"/>
          </p:cNvSpPr>
          <p:nvPr>
            <p:ph type="body" idx="1"/>
          </p:nvPr>
        </p:nvSpPr>
        <p:spPr>
          <a:xfrm>
            <a:off x="534670" y="1693241"/>
            <a:ext cx="4724775" cy="7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39"/>
          <p:cNvSpPr txBox="1">
            <a:spLocks noGrp="1"/>
          </p:cNvSpPr>
          <p:nvPr>
            <p:ph type="body" idx="2"/>
          </p:nvPr>
        </p:nvSpPr>
        <p:spPr>
          <a:xfrm>
            <a:off x="534670" y="2398903"/>
            <a:ext cx="4724775" cy="43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39"/>
          <p:cNvSpPr txBox="1">
            <a:spLocks noGrp="1"/>
          </p:cNvSpPr>
          <p:nvPr>
            <p:ph type="body" idx="3"/>
          </p:nvPr>
        </p:nvSpPr>
        <p:spPr>
          <a:xfrm>
            <a:off x="5432099" y="1693241"/>
            <a:ext cx="4726631" cy="7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body" idx="4"/>
          </p:nvPr>
        </p:nvSpPr>
        <p:spPr>
          <a:xfrm>
            <a:off x="5432099" y="2398903"/>
            <a:ext cx="4726631" cy="43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39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39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39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>
            <a:spLocks noGrp="1"/>
          </p:cNvSpPr>
          <p:nvPr>
            <p:ph type="title"/>
          </p:nvPr>
        </p:nvSpPr>
        <p:spPr>
          <a:xfrm>
            <a:off x="534670" y="301176"/>
            <a:ext cx="3518055" cy="128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Google Shape;236;p40"/>
          <p:cNvSpPr txBox="1">
            <a:spLocks noGrp="1"/>
          </p:cNvSpPr>
          <p:nvPr>
            <p:ph type="body" idx="1"/>
          </p:nvPr>
        </p:nvSpPr>
        <p:spPr>
          <a:xfrm>
            <a:off x="4180822" y="301176"/>
            <a:ext cx="5977908" cy="645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63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40"/>
          <p:cNvSpPr txBox="1">
            <a:spLocks noGrp="1"/>
          </p:cNvSpPr>
          <p:nvPr>
            <p:ph type="body" idx="2"/>
          </p:nvPr>
        </p:nvSpPr>
        <p:spPr>
          <a:xfrm>
            <a:off x="534670" y="1582926"/>
            <a:ext cx="3518055" cy="51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40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p40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40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2095981" y="5295098"/>
            <a:ext cx="6416040" cy="6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p41"/>
          <p:cNvSpPr>
            <a:spLocks noGrp="1"/>
          </p:cNvSpPr>
          <p:nvPr>
            <p:ph type="pic" idx="2"/>
          </p:nvPr>
        </p:nvSpPr>
        <p:spPr>
          <a:xfrm>
            <a:off x="2095981" y="675895"/>
            <a:ext cx="6416040" cy="453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41"/>
          <p:cNvSpPr txBox="1">
            <a:spLocks noGrp="1"/>
          </p:cNvSpPr>
          <p:nvPr>
            <p:ph type="body" idx="1"/>
          </p:nvPr>
        </p:nvSpPr>
        <p:spPr>
          <a:xfrm>
            <a:off x="2095981" y="5920214"/>
            <a:ext cx="6416040" cy="88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41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6" name="Google Shape;246;p41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41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635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42"/>
          <p:cNvSpPr txBox="1">
            <a:spLocks noGrp="1"/>
          </p:cNvSpPr>
          <p:nvPr>
            <p:ph type="body" idx="1"/>
          </p:nvPr>
        </p:nvSpPr>
        <p:spPr>
          <a:xfrm rot="5400000">
            <a:off x="2850614" y="-550912"/>
            <a:ext cx="4992171" cy="962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63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p42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42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Google Shape;253;p42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>
            <a:spLocks noGrp="1"/>
          </p:cNvSpPr>
          <p:nvPr>
            <p:ph type="title"/>
          </p:nvPr>
        </p:nvSpPr>
        <p:spPr>
          <a:xfrm rot="5400000">
            <a:off x="5728585" y="2327058"/>
            <a:ext cx="6454276" cy="2406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6" name="Google Shape;256;p43"/>
          <p:cNvSpPr txBox="1">
            <a:spLocks noGrp="1"/>
          </p:cNvSpPr>
          <p:nvPr>
            <p:ph type="body" idx="1"/>
          </p:nvPr>
        </p:nvSpPr>
        <p:spPr>
          <a:xfrm rot="5400000">
            <a:off x="827443" y="10155"/>
            <a:ext cx="6454276" cy="703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635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7" name="Google Shape;257;p43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43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43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844705" y="4860843"/>
            <a:ext cx="9089390" cy="15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4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body" idx="1"/>
          </p:nvPr>
        </p:nvSpPr>
        <p:spPr>
          <a:xfrm>
            <a:off x="844705" y="3206126"/>
            <a:ext cx="9089390" cy="165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b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4722918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2"/>
          </p:nvPr>
        </p:nvSpPr>
        <p:spPr>
          <a:xfrm>
            <a:off x="5435812" y="1765033"/>
            <a:ext cx="4722918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»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body" idx="1"/>
          </p:nvPr>
        </p:nvSpPr>
        <p:spPr>
          <a:xfrm>
            <a:off x="534670" y="1693241"/>
            <a:ext cx="4724775" cy="7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b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body" idx="2"/>
          </p:nvPr>
        </p:nvSpPr>
        <p:spPr>
          <a:xfrm>
            <a:off x="534670" y="2398903"/>
            <a:ext cx="4724775" cy="43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3"/>
          </p:nvPr>
        </p:nvSpPr>
        <p:spPr>
          <a:xfrm>
            <a:off x="5432099" y="1693241"/>
            <a:ext cx="4726631" cy="7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b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4"/>
          </p:nvPr>
        </p:nvSpPr>
        <p:spPr>
          <a:xfrm>
            <a:off x="5432099" y="2398903"/>
            <a:ext cx="4726631" cy="43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534670" y="301176"/>
            <a:ext cx="3518055" cy="128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1"/>
          </p:nvPr>
        </p:nvSpPr>
        <p:spPr>
          <a:xfrm>
            <a:off x="4180822" y="301176"/>
            <a:ext cx="5977908" cy="6456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635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2"/>
          </p:nvPr>
        </p:nvSpPr>
        <p:spPr>
          <a:xfrm>
            <a:off x="534670" y="1582926"/>
            <a:ext cx="3518055" cy="5174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29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2095981" y="5295098"/>
            <a:ext cx="6416040" cy="6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30"/>
          <p:cNvSpPr>
            <a:spLocks noGrp="1"/>
          </p:cNvSpPr>
          <p:nvPr>
            <p:ph type="pic" idx="2"/>
          </p:nvPr>
        </p:nvSpPr>
        <p:spPr>
          <a:xfrm>
            <a:off x="2095981" y="675895"/>
            <a:ext cx="6416040" cy="453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2095981" y="5920214"/>
            <a:ext cx="6416040" cy="88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635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>
            <a:lvl1pPr marL="457200" marR="0" lvl="0" indent="-4635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33"/>
          <p:cNvSpPr txBox="1">
            <a:spLocks noGrp="1"/>
          </p:cNvSpPr>
          <p:nvPr>
            <p:ph type="dt" idx="10"/>
          </p:nvPr>
        </p:nvSpPr>
        <p:spPr>
          <a:xfrm>
            <a:off x="534670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ftr" idx="11"/>
          </p:nvPr>
        </p:nvSpPr>
        <p:spPr>
          <a:xfrm>
            <a:off x="3653578" y="7011101"/>
            <a:ext cx="3386243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33"/>
          <p:cNvSpPr txBox="1">
            <a:spLocks noGrp="1"/>
          </p:cNvSpPr>
          <p:nvPr>
            <p:ph type="sldNum" idx="12"/>
          </p:nvPr>
        </p:nvSpPr>
        <p:spPr>
          <a:xfrm>
            <a:off x="7663603" y="7011101"/>
            <a:ext cx="2495127" cy="4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N5_E1Kmo1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2"/>
          <p:cNvSpPr txBox="1">
            <a:spLocks noGrp="1"/>
          </p:cNvSpPr>
          <p:nvPr>
            <p:ph type="ctrTitle"/>
          </p:nvPr>
        </p:nvSpPr>
        <p:spPr>
          <a:xfrm>
            <a:off x="802005" y="2349875"/>
            <a:ext cx="9089390" cy="162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 OM</a:t>
            </a:r>
            <a:b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VIDEREGÅENDE OPPLÆRING</a:t>
            </a:r>
            <a:endParaRPr sz="1600"/>
          </a:p>
        </p:txBody>
      </p:sp>
      <p:sp>
        <p:nvSpPr>
          <p:cNvPr id="332" name="Google Shape;332;p52"/>
          <p:cNvSpPr txBox="1">
            <a:spLocks noGrp="1"/>
          </p:cNvSpPr>
          <p:nvPr>
            <p:ph type="subTitle" idx="1"/>
          </p:nvPr>
        </p:nvSpPr>
        <p:spPr>
          <a:xfrm>
            <a:off x="1604010" y="4286508"/>
            <a:ext cx="7485380" cy="193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700"/>
              <a:buFont typeface="Arial"/>
              <a:buNone/>
            </a:pPr>
            <a:r>
              <a:rPr lang="no-NO" dirty="0"/>
              <a:t>3</a:t>
            </a:r>
            <a:r>
              <a:rPr lang="nb-NO" dirty="0"/>
              <a:t>1</a:t>
            </a:r>
            <a:r>
              <a:rPr lang="no-NO" dirty="0"/>
              <a:t>. aug. </a:t>
            </a:r>
            <a:r>
              <a:rPr lang="no-NO" sz="37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nb-NO" sz="37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7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0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o-NO"/>
              <a:t>Yrkesfag med studiekompetanse</a:t>
            </a:r>
            <a:endParaRPr sz="5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60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Helsefag m/studie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kompetanse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 (Kvad</a:t>
            </a:r>
            <a:r>
              <a:rPr lang="no-NO" sz="3600" dirty="0"/>
              <a:t>r</a:t>
            </a:r>
            <a:r>
              <a:rPr lang="nb-NO" sz="3600" dirty="0"/>
              <a:t>.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)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dirty="0"/>
              <a:t>	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- 3 år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	- programfag innen helse/sosialfag</a:t>
            </a:r>
            <a:endParaRPr sz="3600" b="0" i="0" u="none" strike="noStrike" cap="none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dirty="0"/>
              <a:t>	- </a:t>
            </a:r>
            <a:r>
              <a:rPr lang="nb-NO" sz="3600" dirty="0"/>
              <a:t>valgfritt ang.</a:t>
            </a:r>
            <a:r>
              <a:rPr lang="no-NO" sz="3600" dirty="0"/>
              <a:t> fordypning realfag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	- ikke 2. fremmedspråk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	- gir generell/evt. spes. studiekompetanse</a:t>
            </a:r>
            <a:endParaRPr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1"/>
          <p:cNvSpPr txBox="1">
            <a:spLocks noGrp="1"/>
          </p:cNvSpPr>
          <p:nvPr>
            <p:ph type="title"/>
          </p:nvPr>
        </p:nvSpPr>
        <p:spPr>
          <a:xfrm>
            <a:off x="534670" y="531342"/>
            <a:ext cx="9624060" cy="1124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no-NO" dirty="0">
                <a:solidFill>
                  <a:srgbClr val="000000"/>
                </a:solidFill>
              </a:rPr>
              <a:t>5</a:t>
            </a:r>
            <a:r>
              <a:rPr lang="no-NO" sz="5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utdanningsprogram</a:t>
            </a:r>
            <a:endParaRPr sz="5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3600" dirty="0">
                <a:solidFill>
                  <a:srgbClr val="4F81BD"/>
                </a:solidFill>
              </a:rPr>
              <a:t>10</a:t>
            </a:r>
            <a:r>
              <a:rPr lang="no-NO" sz="3600" b="0" i="0" u="none" strike="noStrike" cap="none" dirty="0">
                <a:solidFill>
                  <a:srgbClr val="4F81BD"/>
                </a:solidFill>
                <a:latin typeface="Arial"/>
                <a:ea typeface="Arial"/>
                <a:cs typeface="Arial"/>
                <a:sym typeface="Arial"/>
              </a:rPr>
              <a:t> yrkesforberedende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61"/>
          <p:cNvSpPr txBox="1">
            <a:spLocks noGrp="1"/>
          </p:cNvSpPr>
          <p:nvPr>
            <p:ph type="body" idx="1"/>
          </p:nvPr>
        </p:nvSpPr>
        <p:spPr>
          <a:xfrm>
            <a:off x="534675" y="2282875"/>
            <a:ext cx="9624000" cy="447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accent1"/>
                </a:solidFill>
              </a:rPr>
              <a:t>Bygg- og anleggsteknikk 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(Tangen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, Søgne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)</a:t>
            </a:r>
            <a:endParaRPr sz="3600" b="0" i="0" u="none" strike="noStrike" cap="none" dirty="0">
              <a:solidFill>
                <a:schemeClr val="dk1"/>
              </a:solidFill>
            </a:endParaRPr>
          </a:p>
          <a:p>
            <a:pPr marL="3937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Char char="•"/>
            </a:pPr>
            <a:r>
              <a:rPr lang="no-NO" sz="3600" dirty="0">
                <a:solidFill>
                  <a:schemeClr val="accent1"/>
                </a:solidFill>
              </a:rPr>
              <a:t>Elektro og datateknologi </a:t>
            </a:r>
            <a:r>
              <a:rPr lang="no-NO" sz="3600" dirty="0"/>
              <a:t>(Kvadraturen)</a:t>
            </a:r>
            <a:endParaRPr sz="3600" b="0" i="0" u="none" strike="noStrike" cap="none" dirty="0">
              <a:solidFill>
                <a:schemeClr val="dk1"/>
              </a:solidFill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C78D8"/>
              </a:buClr>
              <a:buSzPts val="3700"/>
              <a:buFont typeface="Arial"/>
              <a:buChar char="•"/>
            </a:pPr>
            <a:r>
              <a:rPr lang="no-NO" sz="3600" dirty="0">
                <a:solidFill>
                  <a:schemeClr val="accent1"/>
                </a:solidFill>
              </a:rPr>
              <a:t>Frisør, blomster, interiør og eksponerings- design </a:t>
            </a:r>
            <a:r>
              <a:rPr lang="no-NO" sz="3600" dirty="0">
                <a:solidFill>
                  <a:srgbClr val="6D9EEB"/>
                </a:solidFill>
              </a:rPr>
              <a:t>(</a:t>
            </a:r>
            <a:r>
              <a:rPr lang="no-NO" sz="3600" dirty="0"/>
              <a:t>Tangen)</a:t>
            </a:r>
            <a:endParaRPr sz="3600" dirty="0"/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accent1"/>
                </a:solidFill>
              </a:rPr>
              <a:t>Helse- og oppvekstfag 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(KKG, Kva</a:t>
            </a:r>
            <a:r>
              <a:rPr lang="no-NO" sz="3600" dirty="0"/>
              <a:t>dr</a:t>
            </a:r>
            <a:r>
              <a:rPr lang="nb-NO" sz="3600" dirty="0"/>
              <a:t>, Søgne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)</a:t>
            </a:r>
            <a:endParaRPr sz="3600" dirty="0"/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rial"/>
              <a:buChar char="•"/>
            </a:pPr>
            <a:r>
              <a:rPr lang="no-NO" dirty="0">
                <a:solidFill>
                  <a:srgbClr val="0070C0"/>
                </a:solidFill>
              </a:rPr>
              <a:t>Håndverk, design og produktut</a:t>
            </a:r>
            <a:r>
              <a:rPr lang="nb-NO" dirty="0">
                <a:solidFill>
                  <a:srgbClr val="0070C0"/>
                </a:solidFill>
              </a:rPr>
              <a:t>v. </a:t>
            </a:r>
            <a:r>
              <a:rPr lang="no-NO" dirty="0"/>
              <a:t>(Sam</a:t>
            </a:r>
            <a:r>
              <a:rPr lang="nb-NO" dirty="0"/>
              <a:t> E.</a:t>
            </a:r>
            <a:r>
              <a:rPr lang="no-NO" dirty="0"/>
              <a:t>)</a:t>
            </a:r>
            <a:endParaRPr dirty="0"/>
          </a:p>
          <a:p>
            <a:pPr marL="3937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700"/>
              <a:buNone/>
            </a:pPr>
            <a:endParaRPr dirty="0"/>
          </a:p>
          <a:p>
            <a:pPr marL="393700" marR="0" lvl="0" indent="-165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3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2"/>
          <p:cNvSpPr txBox="1">
            <a:spLocks noGrp="1"/>
          </p:cNvSpPr>
          <p:nvPr>
            <p:ph type="title"/>
          </p:nvPr>
        </p:nvSpPr>
        <p:spPr>
          <a:xfrm>
            <a:off x="534675" y="302925"/>
            <a:ext cx="96240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/>
              <a:t>15 utdanningsprogram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no-NO" sz="3000">
                <a:solidFill>
                  <a:srgbClr val="FF0000"/>
                </a:solidFill>
              </a:rPr>
              <a:t>5 studieforberedende</a:t>
            </a:r>
            <a:r>
              <a:rPr lang="no-NO" sz="3000"/>
              <a:t>, </a:t>
            </a:r>
            <a:r>
              <a:rPr lang="no-NO" sz="3000">
                <a:solidFill>
                  <a:schemeClr val="accent1"/>
                </a:solidFill>
              </a:rPr>
              <a:t>10 yrkesforberedende</a:t>
            </a:r>
            <a:endParaRPr sz="3000"/>
          </a:p>
        </p:txBody>
      </p:sp>
      <p:sp>
        <p:nvSpPr>
          <p:cNvPr id="395" name="Google Shape;395;p62"/>
          <p:cNvSpPr txBox="1">
            <a:spLocks noGrp="1"/>
          </p:cNvSpPr>
          <p:nvPr>
            <p:ph type="body" idx="1"/>
          </p:nvPr>
        </p:nvSpPr>
        <p:spPr>
          <a:xfrm>
            <a:off x="534700" y="2187146"/>
            <a:ext cx="9624000" cy="422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700"/>
              <a:buChar char="•"/>
            </a:pPr>
            <a:r>
              <a:rPr lang="no-NO" sz="3600" dirty="0">
                <a:solidFill>
                  <a:srgbClr val="3C78D8"/>
                </a:solidFill>
              </a:rPr>
              <a:t>IT og medieproduksjon</a:t>
            </a:r>
            <a:r>
              <a:rPr lang="no-NO" sz="3600" dirty="0"/>
              <a:t> (Tangen)</a:t>
            </a:r>
            <a:endParaRPr sz="3600" dirty="0">
              <a:solidFill>
                <a:schemeClr val="accent1"/>
              </a:solidFill>
            </a:endParaRPr>
          </a:p>
          <a:p>
            <a:pPr marL="39370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700"/>
              <a:buChar char="•"/>
            </a:pPr>
            <a:r>
              <a:rPr lang="no-NO" sz="3600" dirty="0">
                <a:solidFill>
                  <a:schemeClr val="accent1"/>
                </a:solidFill>
              </a:rPr>
              <a:t>Naturbruk </a:t>
            </a:r>
            <a:r>
              <a:rPr lang="no-NO" sz="3600" dirty="0"/>
              <a:t>(Søgne)</a:t>
            </a:r>
            <a:endParaRPr sz="3600" dirty="0"/>
          </a:p>
          <a:p>
            <a:pPr marL="39370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700"/>
              <a:buChar char="•"/>
            </a:pPr>
            <a:r>
              <a:rPr lang="no-NO" sz="3600" dirty="0">
                <a:solidFill>
                  <a:schemeClr val="accent1"/>
                </a:solidFill>
              </a:rPr>
              <a:t>Restaurant- og matfag </a:t>
            </a:r>
            <a:r>
              <a:rPr lang="no-NO" sz="3600" dirty="0"/>
              <a:t>(Tangen) </a:t>
            </a:r>
            <a:endParaRPr sz="3600" dirty="0"/>
          </a:p>
          <a:p>
            <a:pPr marL="39370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700"/>
              <a:buChar char="•"/>
            </a:pPr>
            <a:r>
              <a:rPr lang="no-NO" sz="3600" dirty="0">
                <a:solidFill>
                  <a:schemeClr val="accent1"/>
                </a:solidFill>
              </a:rPr>
              <a:t>Salg, service og reiseliv </a:t>
            </a:r>
            <a:r>
              <a:rPr lang="no-NO" sz="3600" dirty="0"/>
              <a:t>(KKG)</a:t>
            </a:r>
            <a:endParaRPr sz="3600" dirty="0"/>
          </a:p>
          <a:p>
            <a:pPr marL="39370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700"/>
              <a:buChar char="•"/>
            </a:pPr>
            <a:r>
              <a:rPr lang="no-NO" sz="3600" dirty="0">
                <a:solidFill>
                  <a:schemeClr val="accent1"/>
                </a:solidFill>
              </a:rPr>
              <a:t>Teknologi- og industrifag </a:t>
            </a:r>
            <a:r>
              <a:rPr lang="no-NO" sz="3600" dirty="0"/>
              <a:t>(Kvadr.</a:t>
            </a:r>
            <a:r>
              <a:rPr lang="nb-NO" sz="3600" dirty="0"/>
              <a:t>, Søgne</a:t>
            </a:r>
            <a:r>
              <a:rPr lang="no-NO" sz="3600" dirty="0"/>
              <a:t>)</a:t>
            </a:r>
            <a:endParaRPr sz="3600" dirty="0"/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700"/>
              <a:buNone/>
            </a:pPr>
            <a:endParaRPr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3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Fag i yrkesforberedende opplæring</a:t>
            </a:r>
            <a:endParaRPr sz="1600"/>
          </a:p>
        </p:txBody>
      </p:sp>
      <p:sp>
        <p:nvSpPr>
          <p:cNvPr id="401" name="Google Shape;401;p63"/>
          <p:cNvSpPr txBox="1">
            <a:spLocks noGrp="1"/>
          </p:cNvSpPr>
          <p:nvPr>
            <p:ph type="body" idx="1"/>
          </p:nvPr>
        </p:nvSpPr>
        <p:spPr>
          <a:xfrm>
            <a:off x="534675" y="2418300"/>
            <a:ext cx="9624000" cy="4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rgbClr val="FF0000"/>
                </a:solidFill>
              </a:rPr>
              <a:t>Stor vekt på programfag 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(fag som naturlig hører til utdanningsprogrammet)</a:t>
            </a:r>
            <a:endParaRPr sz="3600" b="0" i="0" u="none" strike="noStrike" cap="none" dirty="0">
              <a:solidFill>
                <a:schemeClr val="dk1"/>
              </a:solidFill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600" dirty="0">
                <a:solidFill>
                  <a:srgbClr val="FF0000"/>
                </a:solidFill>
              </a:rPr>
              <a:t>Noe m</a:t>
            </a:r>
            <a:r>
              <a:rPr lang="no-NO" sz="3600" b="0" i="0" u="none" strike="noStrike" cap="none" dirty="0">
                <a:solidFill>
                  <a:srgbClr val="FF0000"/>
                </a:solidFill>
              </a:rPr>
              <a:t>indre vekt på fellesfag 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(bortsett fra engelsk)</a:t>
            </a:r>
            <a:endParaRPr sz="3600" b="0" i="0" u="none" strike="noStrike" cap="none" dirty="0">
              <a:solidFill>
                <a:schemeClr val="dk1"/>
              </a:solidFill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rgbClr val="FF0000"/>
                </a:solidFill>
              </a:rPr>
              <a:t>Har ikke 2. fremmedspråk</a:t>
            </a:r>
            <a:endParaRPr sz="3600" b="0" i="0" u="none" strike="noStrike" cap="non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5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00" cy="1260600"/>
          </a:xfrm>
          <a:prstGeom prst="rect">
            <a:avLst/>
          </a:prstGeom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Yrkesfag med toppidrett KKG</a:t>
            </a:r>
            <a:endParaRPr/>
          </a:p>
        </p:txBody>
      </p:sp>
      <p:sp>
        <p:nvSpPr>
          <p:cNvPr id="415" name="Google Shape;415;p65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00" cy="4992300"/>
          </a:xfrm>
          <a:prstGeom prst="rect">
            <a:avLst/>
          </a:prstGeom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3600"/>
              <a:buChar char="•"/>
            </a:pPr>
            <a:r>
              <a:rPr lang="no-NO" sz="3600" dirty="0">
                <a:solidFill>
                  <a:srgbClr val="558ED5"/>
                </a:solidFill>
              </a:rPr>
              <a:t>Helse- og oppvekstfag</a:t>
            </a:r>
            <a:endParaRPr sz="3600" dirty="0">
              <a:solidFill>
                <a:srgbClr val="558ED5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58ED5"/>
              </a:buClr>
              <a:buSzPts val="3600"/>
              <a:buChar char="•"/>
            </a:pPr>
            <a:r>
              <a:rPr lang="no-NO" sz="3600" dirty="0">
                <a:solidFill>
                  <a:srgbClr val="558ED5"/>
                </a:solidFill>
              </a:rPr>
              <a:t>Salg, service og reiseliv</a:t>
            </a:r>
            <a:endParaRPr sz="3600" dirty="0">
              <a:solidFill>
                <a:srgbClr val="558ED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dirty="0">
              <a:solidFill>
                <a:srgbClr val="558ED5"/>
              </a:solidFill>
            </a:endParaRPr>
          </a:p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no-NO" sz="3600" dirty="0"/>
              <a:t>Yrkespraksis (faget Yrkesfaglig fordypning) erstattes med faget Toppidrett. Opplæringen foregår sammen med skolens øvrige toppidrettselever, 2- 3 ganger </a:t>
            </a:r>
            <a:r>
              <a:rPr lang="nb-NO" sz="3600" dirty="0"/>
              <a:t>i</a:t>
            </a:r>
            <a:r>
              <a:rPr lang="no-NO" sz="3600" dirty="0"/>
              <a:t> uk</a:t>
            </a:r>
            <a:r>
              <a:rPr lang="nb-NO" sz="3600" dirty="0"/>
              <a:t>a</a:t>
            </a:r>
            <a:r>
              <a:rPr lang="no-NO" sz="3600" dirty="0"/>
              <a:t>.</a:t>
            </a:r>
            <a:endParaRPr sz="3600"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4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09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Yrkeskompetanse</a:t>
            </a:r>
            <a:endParaRPr sz="1600"/>
          </a:p>
        </p:txBody>
      </p:sp>
      <p:sp>
        <p:nvSpPr>
          <p:cNvPr id="407" name="Google Shape;407;p64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00" marR="0" lvl="0" indent="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ts val="3700"/>
              <a:buNone/>
            </a:pPr>
            <a:endParaRPr/>
          </a:p>
          <a:p>
            <a:pPr marL="393700" marR="0" lvl="0" indent="-3873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chemeClr val="dk1"/>
                </a:solidFill>
              </a:rPr>
              <a:t>Yrkeskompetanse får du oftest ved     kombinasjonen av skole og læretid (2 + 2)</a:t>
            </a:r>
            <a:endParaRPr sz="3600"/>
          </a:p>
          <a:p>
            <a:pPr marL="393700" marR="0" lvl="0" indent="-3873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chemeClr val="dk1"/>
                </a:solidFill>
              </a:rPr>
              <a:t>Obs 1: Ikke rett på læreplass</a:t>
            </a:r>
            <a:endParaRPr sz="3600"/>
          </a:p>
          <a:p>
            <a:pPr marL="393700" marR="0" lvl="0" indent="-3873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chemeClr val="dk1"/>
                </a:solidFill>
              </a:rPr>
              <a:t>Obs 2: Orden og oppførsel </a:t>
            </a:r>
            <a:endParaRPr sz="3600" b="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408" name="Google Shape;408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472" y="1558303"/>
            <a:ext cx="9156105" cy="270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6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Påbygging til generell studiekompetanse fra yrkesfag</a:t>
            </a:r>
            <a:endParaRPr sz="5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66"/>
          <p:cNvSpPr txBox="1">
            <a:spLocks noGrp="1"/>
          </p:cNvSpPr>
          <p:nvPr>
            <p:ph type="body" idx="1"/>
          </p:nvPr>
        </p:nvSpPr>
        <p:spPr>
          <a:xfrm>
            <a:off x="534675" y="1926525"/>
            <a:ext cx="9624000" cy="48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rgbClr val="FF0000"/>
                </a:solidFill>
              </a:rPr>
              <a:t>Du kan oppnå generell studiekompetanse ved å fullføre og bestå vg3 påbygg etter:</a:t>
            </a:r>
            <a:endParaRPr sz="3600"/>
          </a:p>
          <a:p>
            <a:pPr marL="52070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endParaRPr sz="1200"/>
          </a:p>
          <a:p>
            <a:pPr marL="52070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no-NO" sz="3600"/>
              <a:t>- Fullført og bestått vg1 og vg2 yrkesfag </a:t>
            </a:r>
            <a:endParaRPr/>
          </a:p>
          <a:p>
            <a:pPr marL="52070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</a:pPr>
            <a:r>
              <a:rPr lang="no-NO" sz="3600"/>
              <a:t>- Oppnådd yrkeskompetanse</a:t>
            </a:r>
            <a:endParaRPr/>
          </a:p>
          <a:p>
            <a:pPr marL="393700" marR="0" lvl="0" indent="-279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</a:endParaRPr>
          </a:p>
          <a:p>
            <a:pPr marL="520700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rgbClr val="FF0000"/>
                </a:solidFill>
              </a:rPr>
              <a:t>Det året har du 10 t norsk, 5 t historie, 5 t matematikk, 3 t naturfag, 2 t krøv. og 5 t valgbart programfag i uka.</a:t>
            </a:r>
            <a:endParaRPr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270" y="1796579"/>
            <a:ext cx="9426973" cy="448734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7"/>
          <p:cNvSpPr txBox="1"/>
          <p:nvPr/>
        </p:nvSpPr>
        <p:spPr>
          <a:xfrm>
            <a:off x="715185" y="446347"/>
            <a:ext cx="9599868" cy="848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Videregående opplæring</a:t>
            </a:r>
            <a:endParaRPr sz="5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8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Grunnkompetanse</a:t>
            </a:r>
            <a:endParaRPr sz="5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68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Ikke alle kan makte studiekompetanse eller fagbrev. De har samme rett til videregående opplæring.</a:t>
            </a:r>
            <a:r>
              <a:rPr lang="no-NO" sz="1400" b="0" i="0" u="none" strike="noStrike" cap="none" dirty="0">
                <a:solidFill>
                  <a:schemeClr val="dk1"/>
                </a:solidFill>
              </a:rPr>
              <a:t> </a:t>
            </a:r>
            <a:endParaRPr lang="nb-NO" sz="1400" b="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r>
              <a:rPr lang="no-NO" sz="1400" b="0" i="0" u="none" strike="noStrike" cap="none" dirty="0">
                <a:solidFill>
                  <a:schemeClr val="dk1"/>
                </a:solidFill>
              </a:rPr>
              <a:t> </a:t>
            </a:r>
            <a:endParaRPr lang="nb-NO" sz="1400" dirty="0"/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b-NO" sz="3600" b="0" i="0" u="none" strike="noStrike" cap="none" dirty="0">
                <a:solidFill>
                  <a:schemeClr val="dk1"/>
                </a:solidFill>
              </a:rPr>
              <a:t>Mange tilrettelagte tilbud.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endParaRPr sz="1400" dirty="0"/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Vi samarbeider med foreldre og vgs. om dette.</a:t>
            </a:r>
            <a:endParaRPr sz="3600" b="0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9"/>
          <p:cNvSpPr txBox="1">
            <a:spLocks noGrp="1"/>
          </p:cNvSpPr>
          <p:nvPr>
            <p:ph type="title"/>
          </p:nvPr>
        </p:nvSpPr>
        <p:spPr>
          <a:xfrm>
            <a:off x="370703" y="302928"/>
            <a:ext cx="10021329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/>
              <a:t>Lynkurs i videregående opplæring</a:t>
            </a:r>
            <a:endParaRPr/>
          </a:p>
        </p:txBody>
      </p:sp>
      <p:sp>
        <p:nvSpPr>
          <p:cNvPr id="439" name="Google Shape;439;p69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87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2800" u="sng" dirty="0">
                <a:solidFill>
                  <a:schemeClr val="hlink"/>
                </a:solidFill>
                <a:hlinkClick r:id="rId3"/>
              </a:rPr>
              <a:t>https://www.youtube.com/watch?v=wN5_E1Kmo14</a:t>
            </a:r>
            <a:endParaRPr sz="2800" dirty="0"/>
          </a:p>
          <a:p>
            <a:pPr marL="457200" marR="0" lvl="0" indent="-2222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1800" dirty="0"/>
          </a:p>
          <a:p>
            <a:pPr marL="457200" marR="0" lvl="0" indent="-22225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2600" dirty="0"/>
              <a:t>                          ( 3min. + reklame)</a:t>
            </a:r>
            <a:endParaRPr sz="2600" dirty="0"/>
          </a:p>
          <a:p>
            <a:pPr marL="23495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2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3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Utdanning på 3 nivåer</a:t>
            </a:r>
            <a:endParaRPr sz="1600"/>
          </a:p>
        </p:txBody>
      </p:sp>
      <p:sp>
        <p:nvSpPr>
          <p:cNvPr id="338" name="Google Shape;338;p53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chemeClr val="dk1"/>
                </a:solidFill>
              </a:rPr>
              <a:t>Nivå 1: Grunnopplæring (obligatorisk)</a:t>
            </a: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>
                <a:solidFill>
                  <a:schemeClr val="dk1"/>
                </a:solidFill>
              </a:rPr>
              <a:t>				</a:t>
            </a:r>
            <a:r>
              <a:rPr lang="no-NO" sz="3600"/>
              <a:t> </a:t>
            </a:r>
            <a:r>
              <a:rPr lang="no-NO" sz="3600" b="0" i="0" u="none" strike="noStrike" cap="none">
                <a:solidFill>
                  <a:schemeClr val="dk1"/>
                </a:solidFill>
              </a:rPr>
              <a:t>1.-10. </a:t>
            </a:r>
            <a:r>
              <a:rPr lang="no-NO" sz="3600"/>
              <a:t>trinn</a:t>
            </a: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</a:endParaRPr>
          </a:p>
          <a:p>
            <a:pPr marL="393700" marR="0" lvl="0" indent="-393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chemeClr val="dk1"/>
                </a:solidFill>
              </a:rPr>
              <a:t>Nivå 2: Videregående opplæring (frivillig)</a:t>
            </a: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>
                <a:solidFill>
                  <a:schemeClr val="dk1"/>
                </a:solidFill>
              </a:rPr>
              <a:t>				 vg1, vg2, vg3/lære 2 år</a:t>
            </a: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</a:endParaRPr>
          </a:p>
          <a:p>
            <a:pPr marL="393700" marR="0" lvl="0" indent="-393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chemeClr val="dk1"/>
                </a:solidFill>
              </a:rPr>
              <a:t>Nivå 3: Høyere utdanning (frivillig)</a:t>
            </a:r>
            <a:endParaRPr sz="3600"/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>
                <a:solidFill>
                  <a:schemeClr val="dk1"/>
                </a:solidFill>
              </a:rPr>
              <a:t>		 		 Høyskoler og universitet</a:t>
            </a:r>
            <a:endParaRPr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1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Inntak til videregående skole</a:t>
            </a:r>
            <a:endParaRPr sz="5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1"/>
          <p:cNvSpPr txBox="1">
            <a:spLocks noGrp="1"/>
          </p:cNvSpPr>
          <p:nvPr>
            <p:ph type="body" idx="1"/>
          </p:nvPr>
        </p:nvSpPr>
        <p:spPr>
          <a:xfrm>
            <a:off x="534670" y="1563667"/>
            <a:ext cx="9624060" cy="519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Karakterene dine i ungdomsskolen </a:t>
            </a:r>
            <a:r>
              <a:rPr lang="nb-NO" sz="3600" dirty="0"/>
              <a:t>kan bety mye for</a:t>
            </a:r>
            <a:r>
              <a:rPr lang="no-NO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om du kommer inn på 1., 2. eller 3. valget.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 karakterer på vitnemålet summeres, divideres på antallet og multipliseres med 10.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dirty="0"/>
              <a:t>Inntak tidlig i juli. 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r>
              <a:rPr lang="no-NO" sz="3600" dirty="0"/>
              <a:t>   Suppleringsinntak juli/august.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0"/>
          <p:cNvSpPr txBox="1">
            <a:spLocks noGrp="1"/>
          </p:cNvSpPr>
          <p:nvPr>
            <p:ph type="title"/>
          </p:nvPr>
        </p:nvSpPr>
        <p:spPr>
          <a:xfrm>
            <a:off x="437945" y="-316172"/>
            <a:ext cx="96240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Veien </a:t>
            </a:r>
            <a:r>
              <a:rPr lang="no-NO" dirty="0"/>
              <a:t>frem</a:t>
            </a:r>
            <a:r>
              <a:rPr lang="no-NO" sz="5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til søknadsfrist 1.3.</a:t>
            </a:r>
            <a:r>
              <a:rPr lang="no-NO" dirty="0"/>
              <a:t>2</a:t>
            </a:r>
            <a:r>
              <a:rPr lang="nb-NO" dirty="0"/>
              <a:t>3</a:t>
            </a:r>
            <a:endParaRPr sz="5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0"/>
          <p:cNvSpPr txBox="1">
            <a:spLocks noGrp="1"/>
          </p:cNvSpPr>
          <p:nvPr>
            <p:ph type="body" idx="1"/>
          </p:nvPr>
        </p:nvSpPr>
        <p:spPr>
          <a:xfrm>
            <a:off x="534675" y="1124465"/>
            <a:ext cx="9624000" cy="563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571500" indent="-571500">
              <a:spcBef>
                <a:spcPts val="0"/>
              </a:spcBef>
            </a:pPr>
            <a:r>
              <a:rPr lang="nb-NO" sz="3600" b="0" i="0" u="none" strike="noStrike" cap="none" dirty="0">
                <a:solidFill>
                  <a:schemeClr val="dk1"/>
                </a:solidFill>
              </a:rPr>
              <a:t>Digitalt foreldremøte 8. sept.</a:t>
            </a:r>
          </a:p>
          <a:p>
            <a:pPr marL="571500" indent="-571500">
              <a:spcBef>
                <a:spcPts val="0"/>
              </a:spcBef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Utviklingssamtale </a:t>
            </a:r>
            <a:r>
              <a:rPr lang="no-NO" sz="3600" dirty="0"/>
              <a:t>uke 38</a:t>
            </a:r>
            <a:endParaRPr sz="3600" dirty="0"/>
          </a:p>
          <a:p>
            <a:pPr marL="577850" indent="-571500">
              <a:buSzPts val="3600"/>
            </a:pPr>
            <a:r>
              <a:rPr lang="no-NO" sz="3600" dirty="0"/>
              <a:t>Utdanningsmesse Sørl.hallen </a:t>
            </a:r>
            <a:r>
              <a:rPr lang="nb-NO" sz="3600" dirty="0"/>
              <a:t>27.- 29. sept.</a:t>
            </a:r>
            <a:endParaRPr sz="3600" dirty="0"/>
          </a:p>
          <a:p>
            <a:pPr marL="571500" indent="-571500"/>
            <a:r>
              <a:rPr lang="no-NO" sz="3600" b="0" i="0" u="none" strike="noStrike" cap="none" dirty="0">
                <a:solidFill>
                  <a:schemeClr val="dk1"/>
                </a:solidFill>
              </a:rPr>
              <a:t>Hospitering i vgs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.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 i 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5.- 9. 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desember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r>
              <a:rPr lang="nb-NO" sz="3600" dirty="0"/>
              <a:t>   (3 dager/3 utdanningsprogram, 2 </a:t>
            </a:r>
            <a:r>
              <a:rPr lang="nb-NO" sz="3600" dirty="0" err="1"/>
              <a:t>yrkesforb</a:t>
            </a:r>
            <a:r>
              <a:rPr lang="nb-NO" sz="3600" dirty="0"/>
              <a:t>.)</a:t>
            </a:r>
            <a:endParaRPr sz="3600" dirty="0"/>
          </a:p>
          <a:p>
            <a:pPr marL="571500" indent="-571500"/>
            <a:r>
              <a:rPr lang="no-NO" sz="3600" b="0" i="0" u="none" strike="noStrike" cap="none" dirty="0">
                <a:solidFill>
                  <a:schemeClr val="dk1"/>
                </a:solidFill>
              </a:rPr>
              <a:t>Åpen dag vgs. 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uke 4, </a:t>
            </a:r>
            <a:r>
              <a:rPr lang="no-NO" sz="3600" dirty="0"/>
              <a:t>j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anua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r</a:t>
            </a:r>
            <a:endParaRPr lang="nb-NO" sz="3600" dirty="0"/>
          </a:p>
          <a:p>
            <a:pPr marL="571500" indent="-571500"/>
            <a:r>
              <a:rPr lang="no-NO" sz="3600" b="0" i="0" u="none" strike="noStrike" cap="none" dirty="0">
                <a:solidFill>
                  <a:schemeClr val="dk1"/>
                </a:solidFill>
              </a:rPr>
              <a:t>Individuell veiledning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 + udv </a:t>
            </a:r>
            <a:endParaRPr sz="3600" dirty="0"/>
          </a:p>
          <a:p>
            <a:pPr marL="571500" indent="-571500"/>
            <a:r>
              <a:rPr lang="no-NO" sz="3600" b="0" i="0" u="none" strike="noStrike" cap="none" dirty="0">
                <a:solidFill>
                  <a:schemeClr val="dk1"/>
                </a:solidFill>
              </a:rPr>
              <a:t>MinID (obs, noen har allerede bruker)</a:t>
            </a:r>
            <a:endParaRPr sz="3600" b="0" i="0" u="none" strike="noStrike" cap="none" dirty="0">
              <a:solidFill>
                <a:schemeClr val="dk1"/>
              </a:solidFill>
            </a:endParaRPr>
          </a:p>
          <a:p>
            <a:pPr marL="571500" indent="-571500"/>
            <a:r>
              <a:rPr lang="no-NO" sz="3600" dirty="0"/>
              <a:t>Ukeplan/Rådgivers hjørne</a:t>
            </a:r>
            <a:endParaRPr lang="nb-NO" sz="3600" dirty="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3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00" marR="0" lvl="0" indent="-165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3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0B25A0-AB93-4DCD-846D-09EF1EE1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b-NO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Arbeidsuka</a:t>
            </a:r>
            <a:br>
              <a:rPr lang="nb-NO" sz="5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no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A6B6FE1-B54C-4898-A73B-20CE2BE6B8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uke 5 (30.jan – 3. feb.)</a:t>
            </a:r>
          </a:p>
          <a:p>
            <a:r>
              <a:rPr lang="nb-NO" sz="4000" dirty="0"/>
              <a:t>skolen t</a:t>
            </a:r>
            <a:r>
              <a:rPr lang="nb-NO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ildeles arbeidsplasser</a:t>
            </a:r>
          </a:p>
          <a:p>
            <a:r>
              <a:rPr lang="nb-NO" sz="4000" dirty="0"/>
              <a:t>loddtrekning ved oversøking</a:t>
            </a:r>
            <a:endParaRPr lang="nb-NO"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nb-NO" sz="4000" dirty="0"/>
              <a:t>kan skaffe arbeidsplass selv som må godkjennes av rådgiver</a:t>
            </a:r>
          </a:p>
          <a:p>
            <a:pPr marL="0" indent="0">
              <a:buNone/>
            </a:pPr>
            <a:br>
              <a:rPr lang="nb-NO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no-NO" dirty="0"/>
          </a:p>
        </p:txBody>
      </p:sp>
    </p:spTree>
    <p:extLst>
      <p:ext uri="{BB962C8B-B14F-4D97-AF65-F5344CB8AC3E}">
        <p14:creationId xmlns:p14="http://schemas.microsoft.com/office/powerpoint/2010/main" val="107028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4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Etter fullført 10. klasse har du</a:t>
            </a:r>
            <a:endParaRPr sz="1600"/>
          </a:p>
        </p:txBody>
      </p:sp>
      <p:sp>
        <p:nvSpPr>
          <p:cNvPr id="344" name="Google Shape;344;p54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rett til videregående opplæring på </a:t>
            </a:r>
            <a:r>
              <a:rPr lang="no-NO" sz="3600" dirty="0"/>
              <a:t>Agder!</a:t>
            </a:r>
            <a:endParaRPr sz="3600" dirty="0"/>
          </a:p>
          <a:p>
            <a:pPr marL="4572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(men mange andre muligheter i </a:t>
            </a:r>
            <a:r>
              <a:rPr lang="no-NO" sz="3600" dirty="0"/>
              <a:t>inn-/utland)</a:t>
            </a:r>
            <a:endParaRPr sz="3600" dirty="0"/>
          </a:p>
          <a:p>
            <a:pPr marL="0" marR="0" lvl="0" indent="4572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3600" dirty="0"/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rett til å komme inn på ett av tre utd</a:t>
            </a:r>
            <a:r>
              <a:rPr lang="no-NO" sz="3600" dirty="0"/>
              <a:t>annings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program</a:t>
            </a:r>
            <a:r>
              <a:rPr lang="no-NO" sz="3600" dirty="0"/>
              <a:t>, fortrinnsvis </a:t>
            </a:r>
            <a:r>
              <a:rPr lang="no-NO" sz="3600" b="1" dirty="0"/>
              <a:t>nærskole</a:t>
            </a:r>
            <a:endParaRPr sz="3600" b="1" i="0" u="none" strike="noStrike" cap="none" dirty="0">
              <a:solidFill>
                <a:schemeClr val="dk1"/>
              </a:solidFill>
            </a:endParaRPr>
          </a:p>
          <a:p>
            <a:pPr marL="39370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700"/>
              <a:buNone/>
            </a:pPr>
            <a:endParaRPr sz="3600" dirty="0"/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rett til omvalg (å begynne på et nytt vg1 året etter, f.eks. hvis du har valgt feil)</a:t>
            </a:r>
            <a:endParaRPr sz="3600" b="0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5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no-NO" dirty="0">
                <a:solidFill>
                  <a:srgbClr val="000000"/>
                </a:solidFill>
              </a:rPr>
              <a:t>5</a:t>
            </a:r>
            <a:r>
              <a:rPr lang="no-NO" sz="5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utdanningsprogram</a:t>
            </a:r>
            <a:br>
              <a:rPr lang="no-NO" sz="5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o-NO" sz="3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 studieforberedende</a:t>
            </a:r>
            <a:endParaRPr sz="5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5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rgbClr val="FF0000"/>
                </a:solidFill>
              </a:rPr>
              <a:t>Idrettsfag 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(KKG, Kvad</a:t>
            </a:r>
            <a:r>
              <a:rPr lang="no-NO" sz="3600" dirty="0"/>
              <a:t>raturen</a:t>
            </a:r>
            <a:r>
              <a:rPr lang="nb-NO" sz="3600" dirty="0"/>
              <a:t>, Søgne</a:t>
            </a:r>
            <a:r>
              <a:rPr lang="no-NO" sz="3600" dirty="0"/>
              <a:t>)</a:t>
            </a:r>
            <a:endParaRPr sz="3600" b="0" i="0" u="none" strike="noStrike" cap="none" dirty="0">
              <a:solidFill>
                <a:srgbClr val="FF0000"/>
              </a:solidFill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rgbClr val="FF0000"/>
                </a:solidFill>
              </a:rPr>
              <a:t>Kunst, design og arkitektur 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(Tangen)</a:t>
            </a:r>
            <a:endParaRPr sz="3600" b="0" i="0" u="none" strike="noStrike" cap="none" dirty="0">
              <a:solidFill>
                <a:schemeClr val="dk1"/>
              </a:solidFill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rgbClr val="FF0000"/>
                </a:solidFill>
              </a:rPr>
              <a:t>Medier og kommunikasjon 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(Tangen)</a:t>
            </a:r>
            <a:endParaRPr sz="3600" b="0" i="0" u="none" strike="noStrike" cap="none" dirty="0">
              <a:solidFill>
                <a:srgbClr val="FF0000"/>
              </a:solidFill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rgbClr val="FF0000"/>
                </a:solidFill>
              </a:rPr>
              <a:t>Musikk, dans og drama 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(Vågsbygd)</a:t>
            </a:r>
            <a:endParaRPr sz="3600" b="0" i="0" u="none" strike="noStrike" cap="none" dirty="0">
              <a:solidFill>
                <a:schemeClr val="dk1"/>
              </a:solidFill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rgbClr val="FF0000"/>
                </a:solidFill>
              </a:rPr>
              <a:t>Studiespes</a:t>
            </a:r>
            <a:r>
              <a:rPr lang="nb-NO" sz="3600" b="0" i="0" u="none" strike="noStrike" cap="none" dirty="0">
                <a:solidFill>
                  <a:srgbClr val="FF0000"/>
                </a:solidFill>
              </a:rPr>
              <a:t>.</a:t>
            </a:r>
            <a:r>
              <a:rPr lang="no-NO" sz="3600" b="0" i="0" u="none" strike="noStrike" cap="none" dirty="0">
                <a:solidFill>
                  <a:srgbClr val="FF0000"/>
                </a:solidFill>
              </a:rPr>
              <a:t> 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(KKG, Tangen, Vågsb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, Søgne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)</a:t>
            </a:r>
            <a:endParaRPr sz="3600" b="0" i="0" u="none" strike="noStrike" cap="none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700"/>
              <a:buNone/>
            </a:pPr>
            <a:r>
              <a:rPr lang="no-NO" sz="3600" b="0" i="0" u="none" strike="noStrike" cap="none" dirty="0">
                <a:solidFill>
                  <a:srgbClr val="FF0000"/>
                </a:solidFill>
              </a:rPr>
              <a:t>(inkl. pre-IB, innovatørli</a:t>
            </a:r>
            <a:r>
              <a:rPr lang="no-NO" sz="3600" dirty="0">
                <a:solidFill>
                  <a:srgbClr val="FF0000"/>
                </a:solidFill>
              </a:rPr>
              <a:t>nje,</a:t>
            </a:r>
            <a:r>
              <a:rPr lang="no-NO" sz="3600" b="0" i="0" u="none" strike="noStrike" cap="none" dirty="0">
                <a:solidFill>
                  <a:srgbClr val="FF0000"/>
                </a:solidFill>
              </a:rPr>
              <a:t> </a:t>
            </a:r>
            <a:r>
              <a:rPr lang="no-NO" sz="3600" dirty="0">
                <a:solidFill>
                  <a:srgbClr val="FF0000"/>
                </a:solidFill>
              </a:rPr>
              <a:t>e-sport, </a:t>
            </a:r>
            <a:r>
              <a:rPr lang="no-NO" sz="3600" b="0" i="0" u="none" strike="noStrike" cap="none" dirty="0">
                <a:solidFill>
                  <a:srgbClr val="FF0000"/>
                </a:solidFill>
              </a:rPr>
              <a:t>forskerlinje, realfag m/toppidrett)</a:t>
            </a:r>
            <a:endParaRPr sz="3600" b="0" i="0" u="none" strike="noStrike" cap="none" dirty="0">
              <a:solidFill>
                <a:schemeClr val="dk1"/>
              </a:solidFill>
            </a:endParaRPr>
          </a:p>
          <a:p>
            <a:pPr marL="393700" marR="0" lvl="0" indent="-165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37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6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Fag i studieforberedende opplæring</a:t>
            </a:r>
            <a:endParaRPr/>
          </a:p>
        </p:txBody>
      </p:sp>
      <p:sp>
        <p:nvSpPr>
          <p:cNvPr id="356" name="Google Shape;356;p56"/>
          <p:cNvSpPr txBox="1">
            <a:spLocks noGrp="1"/>
          </p:cNvSpPr>
          <p:nvPr>
            <p:ph type="body" idx="1"/>
          </p:nvPr>
        </p:nvSpPr>
        <p:spPr>
          <a:xfrm>
            <a:off x="534675" y="2246350"/>
            <a:ext cx="9624000" cy="45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rgbClr val="FF0000"/>
                </a:solidFill>
              </a:rPr>
              <a:t>Stor vekt på fellesfag:</a:t>
            </a: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>
                <a:solidFill>
                  <a:schemeClr val="dk1"/>
                </a:solidFill>
              </a:rPr>
              <a:t>	norsk, engelsk, matematikk, kroppsøving              	naturfag, samfunnsfag, 2. fremmedspråk</a:t>
            </a: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0000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rgbClr val="FF0000"/>
                </a:solidFill>
              </a:rPr>
              <a:t>Studiespes. har mange programfag til valg:</a:t>
            </a: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>
                <a:solidFill>
                  <a:schemeClr val="dk1"/>
                </a:solidFill>
              </a:rPr>
              <a:t>	språk, realfag, økonomi, samfunnsfag </a:t>
            </a: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3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7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Generell studiekompetanse</a:t>
            </a:r>
            <a:endParaRPr sz="1600"/>
          </a:p>
        </p:txBody>
      </p:sp>
      <p:pic>
        <p:nvPicPr>
          <p:cNvPr id="362" name="Google Shape;362;p5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4750" y="1390313"/>
            <a:ext cx="9624060" cy="96656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7"/>
          <p:cNvSpPr/>
          <p:nvPr/>
        </p:nvSpPr>
        <p:spPr>
          <a:xfrm>
            <a:off x="714750" y="2670313"/>
            <a:ext cx="9599925" cy="57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7"/>
          <p:cNvSpPr/>
          <p:nvPr/>
        </p:nvSpPr>
        <p:spPr>
          <a:xfrm>
            <a:off x="714750" y="3120227"/>
            <a:ext cx="9599925" cy="227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no-NO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Oppnås ved å fullføre og bestå tre års studieforberedende opplæring.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no-NO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 kan du søke på de fleste studier ved høyskoler og universiteter.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8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Spesiell studiekompetanse</a:t>
            </a:r>
            <a:endParaRPr sz="5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58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chemeClr val="dk1"/>
                </a:solidFill>
              </a:rPr>
              <a:t>Noen studier krever fordypning i realfag i vgs: (matematikk, naturfag/fysikk/kjemi)</a:t>
            </a:r>
            <a:endParaRPr sz="3600"/>
          </a:p>
          <a:p>
            <a:pPr marL="393700" marR="0" lvl="0" indent="-165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chemeClr val="dk1"/>
                </a:solidFill>
              </a:rPr>
              <a:t>Sivilingeniør, lege, tannlege, m.fl.</a:t>
            </a:r>
            <a:endParaRPr sz="3600"/>
          </a:p>
          <a:p>
            <a:pPr marL="393700" marR="0" lvl="0" indent="-1651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</a:endParaRPr>
          </a:p>
          <a:p>
            <a:pPr marL="393700" marR="0" lvl="0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>
                <a:solidFill>
                  <a:schemeClr val="dk1"/>
                </a:solidFill>
              </a:rPr>
              <a:t>Du bør være god i matematikk og naturfag i ungd.skolen og velge </a:t>
            </a:r>
            <a:r>
              <a:rPr lang="no-NO" sz="3600"/>
              <a:t>utdanningsprogram som tilbyr fordypning i fagene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EE1A0C-4519-4B64-A12F-B31C55D3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Yrkesfag med studiekompetanse</a:t>
            </a:r>
            <a:endParaRPr lang="no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98F201F-5955-4649-BCA2-25517DDC8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spcBef>
                <a:spcPts val="0"/>
              </a:spcBef>
              <a:buClr>
                <a:srgbClr val="000000"/>
              </a:buClr>
              <a:defRPr/>
            </a:pPr>
            <a:r>
              <a:rPr lang="nb-NO" sz="3600" noProof="0" dirty="0">
                <a:solidFill>
                  <a:srgbClr val="000000"/>
                </a:solidFill>
              </a:rPr>
              <a:t>Bygg- og anlegg m/studiekomp.</a:t>
            </a:r>
            <a:r>
              <a:rPr kumimoji="0" lang="nb-NO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(Tangen)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tabLst/>
              <a:defRPr/>
            </a:pPr>
            <a:r>
              <a:rPr kumimoji="0" lang="nb-NO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- 3 år</a:t>
            </a:r>
          </a:p>
          <a:p>
            <a:pPr marL="520700" marR="0" lvl="1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tabLst/>
              <a:defRPr/>
            </a:pPr>
            <a:r>
              <a:rPr kumimoji="0" lang="nb-NO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- programfag i tømrer og betongfag</a:t>
            </a:r>
          </a:p>
          <a:p>
            <a:pPr marL="520700" marR="0" lvl="1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tabLst/>
              <a:defRPr/>
            </a:pPr>
            <a:r>
              <a:rPr kumimoji="0" lang="nb-NO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- matematikk R1 + R2, Fysikk 1 ++</a:t>
            </a:r>
          </a:p>
          <a:p>
            <a:pPr marL="520700" marR="0" lvl="1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tabLst/>
              <a:defRPr/>
            </a:pPr>
            <a:r>
              <a:rPr kumimoji="0" lang="nb-NO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- ikke 2. fremmedspråk</a:t>
            </a:r>
          </a:p>
          <a:p>
            <a:pPr marL="520700" marR="0" lvl="1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tabLst/>
              <a:defRPr/>
            </a:pPr>
            <a:r>
              <a:rPr kumimoji="0" lang="nb-NO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- gir spesiell studiekompetanse</a:t>
            </a:r>
          </a:p>
          <a:p>
            <a:endParaRPr lang="no-NO" dirty="0"/>
          </a:p>
        </p:txBody>
      </p:sp>
    </p:spTree>
    <p:extLst>
      <p:ext uri="{BB962C8B-B14F-4D97-AF65-F5344CB8AC3E}">
        <p14:creationId xmlns:p14="http://schemas.microsoft.com/office/powerpoint/2010/main" val="720744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9"/>
          <p:cNvSpPr txBox="1">
            <a:spLocks noGrp="1"/>
          </p:cNvSpPr>
          <p:nvPr>
            <p:ph type="title"/>
          </p:nvPr>
        </p:nvSpPr>
        <p:spPr>
          <a:xfrm>
            <a:off x="534670" y="302928"/>
            <a:ext cx="9624060" cy="126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o-NO" dirty="0"/>
              <a:t>Yrkesfag med studiekompetanse</a:t>
            </a:r>
            <a:br>
              <a:rPr lang="no-NO" sz="5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5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9"/>
          <p:cNvSpPr txBox="1">
            <a:spLocks noGrp="1"/>
          </p:cNvSpPr>
          <p:nvPr>
            <p:ph type="body" idx="1"/>
          </p:nvPr>
        </p:nvSpPr>
        <p:spPr>
          <a:xfrm>
            <a:off x="534670" y="1765033"/>
            <a:ext cx="9624060" cy="499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52425" rIns="104900" bIns="52425" anchor="t" anchorCtr="0">
            <a:noAutofit/>
          </a:bodyPr>
          <a:lstStyle/>
          <a:p>
            <a:pPr marL="3937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Elektrofag m/studie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kompetanse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 (Kvad</a:t>
            </a:r>
            <a:r>
              <a:rPr lang="no-NO" sz="3600" dirty="0"/>
              <a:t>r.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)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	- 3 år</a:t>
            </a:r>
            <a:endParaRPr sz="3600" dirty="0"/>
          </a:p>
          <a:p>
            <a:pPr marL="520700" marR="0" lvl="1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	- 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p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rogramfag i elektro</a:t>
            </a:r>
            <a:endParaRPr sz="3600" dirty="0"/>
          </a:p>
          <a:p>
            <a:pPr marL="520700" marR="0" lvl="1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	- </a:t>
            </a:r>
            <a:r>
              <a:rPr lang="nb-NO" sz="3600" b="0" i="0" u="none" strike="noStrike" cap="none" dirty="0">
                <a:solidFill>
                  <a:schemeClr val="dk1"/>
                </a:solidFill>
              </a:rPr>
              <a:t>m</a:t>
            </a:r>
            <a:r>
              <a:rPr lang="no-NO" sz="3600" b="0" i="0" u="none" strike="noStrike" cap="none" dirty="0">
                <a:solidFill>
                  <a:schemeClr val="dk1"/>
                </a:solidFill>
              </a:rPr>
              <a:t>atematikk R1 + R2, Fysikk 1</a:t>
            </a:r>
            <a:endParaRPr sz="3600" dirty="0"/>
          </a:p>
          <a:p>
            <a:pPr marL="520700" marR="0" lvl="1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	- ikke 2. fremmedspråk</a:t>
            </a:r>
            <a:endParaRPr sz="3600" dirty="0"/>
          </a:p>
          <a:p>
            <a:pPr marL="520700" marR="0" lvl="1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no-NO" sz="3600" b="0" i="0" u="none" strike="noStrike" cap="none" dirty="0">
                <a:solidFill>
                  <a:schemeClr val="dk1"/>
                </a:solidFill>
              </a:rPr>
              <a:t>	- gir spesiell studiekompetanse</a:t>
            </a:r>
            <a:endParaRPr sz="3600" b="0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913</Words>
  <Application>Microsoft Office PowerPoint</Application>
  <PresentationFormat>Egendefinert</PresentationFormat>
  <Paragraphs>139</Paragraphs>
  <Slides>22</Slides>
  <Notes>20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22</vt:i4>
      </vt:variant>
    </vt:vector>
  </HeadingPairs>
  <TitlesOfParts>
    <vt:vector size="26" baseType="lpstr">
      <vt:lpstr>Arial</vt:lpstr>
      <vt:lpstr>Calibri</vt:lpstr>
      <vt:lpstr>Office-tema</vt:lpstr>
      <vt:lpstr>Office-tema</vt:lpstr>
      <vt:lpstr>INFO OM VIDEREGÅENDE OPPLÆRING</vt:lpstr>
      <vt:lpstr>Utdanning på 3 nivåer</vt:lpstr>
      <vt:lpstr>Etter fullført 10. klasse har du</vt:lpstr>
      <vt:lpstr>15 utdanningsprogram 5 studieforberedende</vt:lpstr>
      <vt:lpstr>Fag i studieforberedende opplæring</vt:lpstr>
      <vt:lpstr>Generell studiekompetanse</vt:lpstr>
      <vt:lpstr>Spesiell studiekompetanse</vt:lpstr>
      <vt:lpstr>Yrkesfag med studiekompetanse</vt:lpstr>
      <vt:lpstr> Yrkesfag med studiekompetanse </vt:lpstr>
      <vt:lpstr>Yrkesfag med studiekompetanse</vt:lpstr>
      <vt:lpstr>15 utdanningsprogram 10 yrkesforberedende</vt:lpstr>
      <vt:lpstr>15 utdanningsprogram 5 studieforberedende, 10 yrkesforberedende</vt:lpstr>
      <vt:lpstr>Fag i yrkesforberedende opplæring</vt:lpstr>
      <vt:lpstr>Yrkesfag med toppidrett KKG</vt:lpstr>
      <vt:lpstr>Yrkeskompetanse</vt:lpstr>
      <vt:lpstr>Påbygging til generell studiekompetanse fra yrkesfag</vt:lpstr>
      <vt:lpstr>PowerPoint-presentasjon</vt:lpstr>
      <vt:lpstr>Grunnkompetanse</vt:lpstr>
      <vt:lpstr>Lynkurs i videregående opplæring</vt:lpstr>
      <vt:lpstr>Inntak til videregående skole</vt:lpstr>
      <vt:lpstr>Veien frem til søknadsfrist 1.3.23</vt:lpstr>
      <vt:lpstr> Arbeidsuka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Foreldremøte – Havlimyra skole</dc:title>
  <dc:creator>Knut Gundersen</dc:creator>
  <cp:lastModifiedBy>Knut Gundersen</cp:lastModifiedBy>
  <cp:revision>12</cp:revision>
  <dcterms:modified xsi:type="dcterms:W3CDTF">2023-03-28T08:25:42Z</dcterms:modified>
</cp:coreProperties>
</file>